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</p:sldMasterIdLst>
  <p:notesMasterIdLst>
    <p:notesMasterId r:id="rId13"/>
  </p:notesMasterIdLst>
  <p:handoutMasterIdLst>
    <p:handoutMasterId r:id="rId14"/>
  </p:handoutMasterIdLst>
  <p:sldIdLst>
    <p:sldId id="285" r:id="rId3"/>
    <p:sldId id="328" r:id="rId4"/>
    <p:sldId id="309" r:id="rId5"/>
    <p:sldId id="310" r:id="rId6"/>
    <p:sldId id="311" r:id="rId7"/>
    <p:sldId id="324" r:id="rId8"/>
    <p:sldId id="325" r:id="rId9"/>
    <p:sldId id="320" r:id="rId10"/>
    <p:sldId id="322" r:id="rId11"/>
    <p:sldId id="326" r:id="rId12"/>
  </p:sldIdLst>
  <p:sldSz cx="9144000" cy="5143500" type="screen16x9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404040"/>
    <a:srgbClr val="E31937"/>
    <a:srgbClr val="747576"/>
    <a:srgbClr val="D0D1D3"/>
    <a:srgbClr val="A2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8652" autoAdjust="0"/>
    <p:restoredTop sz="96187" autoAdjust="0"/>
  </p:normalViewPr>
  <p:slideViewPr>
    <p:cSldViewPr>
      <p:cViewPr varScale="1">
        <p:scale>
          <a:sx n="136" d="100"/>
          <a:sy n="136" d="100"/>
        </p:scale>
        <p:origin x="138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4FC8F45-A10C-454B-954C-F6BC8AB3DA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2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400A224-1AE8-49D0-8139-0484A363617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034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A224-1AE8-49D0-8139-0484A36361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8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GG_oClaim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000" y="230982"/>
            <a:ext cx="1170892" cy="27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68000" y="1593000"/>
            <a:ext cx="6408000" cy="1079897"/>
          </a:xfrm>
        </p:spPr>
        <p:txBody>
          <a:bodyPr anchor="ctr" anchorCtr="0"/>
          <a:lstStyle>
            <a:lvl1pPr>
              <a:defRPr sz="3800"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68000" y="3076576"/>
            <a:ext cx="6408000" cy="278606"/>
          </a:xfrm>
        </p:spPr>
        <p:txBody>
          <a:bodyPr/>
          <a:lstStyle>
            <a:lvl1pPr marL="0" indent="0">
              <a:defRPr sz="1600" b="1"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pic>
        <p:nvPicPr>
          <p:cNvPr id="6" name="Picture 15" descr="EGG_LU2_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0000" y="1635646"/>
            <a:ext cx="4139992" cy="2520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30954" y="1635646"/>
            <a:ext cx="4139992" cy="2520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4217" y="4355210"/>
            <a:ext cx="2699832" cy="1607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aseline="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35171" y="4355210"/>
            <a:ext cx="2699832" cy="16075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23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8568" y="222925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3325057" y="221171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4192" y="1765277"/>
            <a:ext cx="8420463" cy="24602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264655" y="222925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06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3656" y="1707654"/>
            <a:ext cx="4140000" cy="172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45013" y="1707654"/>
            <a:ext cx="3848423" cy="1728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397347" y="3569964"/>
            <a:ext cx="1980000" cy="115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2543656" y="3581390"/>
            <a:ext cx="1980000" cy="115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45013" y="3569964"/>
            <a:ext cx="3848423" cy="116342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01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0E8D-23D0-434B-857E-E5C3FD11DE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385574" y="1762139"/>
            <a:ext cx="4064289" cy="282583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23841" y="1743993"/>
            <a:ext cx="3816000" cy="2850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02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title for intermediate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195486"/>
            <a:ext cx="8964488" cy="1656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ea typeface="ＭＳ Ｐゴシック" pitchFamily="27" charset="-128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995686"/>
            <a:ext cx="5760640" cy="1080120"/>
          </a:xfrm>
        </p:spPr>
        <p:txBody>
          <a:bodyPr/>
          <a:lstStyle>
            <a:lvl1pPr marL="0" indent="0">
              <a:defRPr sz="2400" b="1" baseline="0">
                <a:solidFill>
                  <a:srgbClr val="E31937"/>
                </a:solidFill>
              </a:defRPr>
            </a:lvl1pPr>
          </a:lstStyle>
          <a:p>
            <a:pPr lvl="0"/>
            <a:r>
              <a:rPr lang="de-DE" dirty="0" smtClean="0"/>
              <a:t>Title / Arial, 24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  <a:r>
              <a:rPr lang="de-DE" dirty="0" err="1" smtClean="0"/>
              <a:t>bold</a:t>
            </a:r>
            <a:r>
              <a:rPr lang="de-DE" dirty="0" smtClean="0"/>
              <a:t>, max.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7826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37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064E-1921-4EB8-A5AA-AD22127864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281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916863" y="4885135"/>
            <a:ext cx="863600" cy="15597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779662"/>
            <a:ext cx="3780000" cy="288032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57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10556" y="1851670"/>
            <a:ext cx="3873412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294" y="1851670"/>
            <a:ext cx="3780000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07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c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de-DE" dirty="0" smtClean="0"/>
              <a:t>Place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520" y="123478"/>
            <a:ext cx="8784976" cy="17281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ea typeface="ＭＳ Ｐゴシック" pitchFamily="27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861A-FD76-4F4B-998B-B111F6ACC1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952328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kombina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10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AB66-C487-490E-B61C-5D5F5B349D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8431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089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867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161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6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0370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4778395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59826" y="3716864"/>
            <a:ext cx="8389036" cy="94311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0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92421" y="1707654"/>
            <a:ext cx="4067985" cy="293406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48439" y="1707654"/>
            <a:ext cx="4032024" cy="295232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15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88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scree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 bwMode="auto">
          <a:xfrm>
            <a:off x="323851" y="728663"/>
            <a:ext cx="8640763" cy="810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5196" y="44624"/>
            <a:ext cx="9138804" cy="1081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pic>
        <p:nvPicPr>
          <p:cNvPr id="10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325"/>
            <a:ext cx="1333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452320" y="314325"/>
            <a:ext cx="1341871" cy="3063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176200"/>
            <a:ext cx="4500000" cy="1252800"/>
          </a:xfrm>
          <a:solidFill>
            <a:srgbClr val="404040">
              <a:alpha val="60000"/>
            </a:srgbClr>
          </a:solidFill>
        </p:spPr>
        <p:txBody>
          <a:bodyPr lIns="180000"/>
          <a:lstStyle>
            <a:lvl1pPr marL="179388" indent="0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07950"/>
            <a:r>
              <a:rPr lang="de-DE" dirty="0" smtClean="0">
                <a:solidFill>
                  <a:schemeClr val="bg1"/>
                </a:solidFill>
              </a:rPr>
              <a:t>&gt;&gt; </a:t>
            </a:r>
            <a:r>
              <a:rPr lang="de-DE" dirty="0" err="1" smtClean="0">
                <a:solidFill>
                  <a:schemeClr val="bg1"/>
                </a:solidFill>
              </a:rPr>
              <a:t>maximum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width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maximum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three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lines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Arial 24 </a:t>
            </a:r>
            <a:r>
              <a:rPr lang="de-DE" dirty="0" err="1" smtClean="0">
                <a:solidFill>
                  <a:schemeClr val="bg1"/>
                </a:solidFill>
              </a:rPr>
              <a:t>pt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 bwMode="auto">
          <a:xfrm>
            <a:off x="323851" y="728663"/>
            <a:ext cx="8640763" cy="810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3A92-A4E5-4D4E-97DD-0D32C5EF80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0" y="971550"/>
            <a:ext cx="9144000" cy="376044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1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99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6" y="741760"/>
            <a:ext cx="8429625" cy="751284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069"/>
            <a:ext cx="7916862" cy="3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3" y="1822501"/>
            <a:ext cx="8421689" cy="2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1030" name="Picture 9" descr="EGG_oClaim_4c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32000" y="230982"/>
            <a:ext cx="1170000" cy="2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5135"/>
            <a:ext cx="8636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EEB97B4D-8728-4687-A733-9FBE0826B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3" name="Picture 15" descr="EGG_LU2_en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1" r:id="rId4"/>
    <p:sldLayoutId id="2147483692" r:id="rId5"/>
    <p:sldLayoutId id="2147483693" r:id="rId6"/>
    <p:sldLayoutId id="2147483676" r:id="rId7"/>
    <p:sldLayoutId id="2147483728" r:id="rId8"/>
    <p:sldLayoutId id="2147483695" r:id="rId9"/>
    <p:sldLayoutId id="2147483697" r:id="rId10"/>
    <p:sldLayoutId id="2147483698" r:id="rId11"/>
    <p:sldLayoutId id="2147483699" r:id="rId12"/>
    <p:sldLayoutId id="2147483729" r:id="rId13"/>
    <p:sldLayoutId id="2147483701" r:id="rId14"/>
    <p:sldLayoutId id="2147483694" r:id="rId15"/>
    <p:sldLayoutId id="2147483730" r:id="rId16"/>
    <p:sldLayoutId id="2147483731" r:id="rId17"/>
    <p:sldLayoutId id="2147483705" r:id="rId18"/>
    <p:sldLayoutId id="2147483683" r:id="rId19"/>
    <p:sldLayoutId id="2147483732" r:id="rId20"/>
    <p:sldLayoutId id="2147483735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6" y="741760"/>
            <a:ext cx="8429625" cy="751284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069"/>
            <a:ext cx="7916862" cy="3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3" y="1822501"/>
            <a:ext cx="8421689" cy="2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1030" name="Picture 9" descr="EGG_oClaim_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000" y="230982"/>
            <a:ext cx="1170000" cy="2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5135"/>
            <a:ext cx="8636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EEB97B4D-8728-4687-A733-9FBE0826B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0" name="Picture 15" descr="EGG_LU2_en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1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7" r:id="rId2"/>
    <p:sldLayoutId id="2147483717" r:id="rId3"/>
    <p:sldLayoutId id="214748371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1391574"/>
            <a:ext cx="4824536" cy="1607511"/>
          </a:xfrm>
        </p:spPr>
        <p:txBody>
          <a:bodyPr/>
          <a:lstStyle/>
          <a:p>
            <a:r>
              <a:rPr lang="ru-RU" sz="3600" dirty="0" smtClean="0"/>
              <a:t>Программа стажировок </a:t>
            </a:r>
            <a:br>
              <a:rPr lang="ru-RU" sz="3600" dirty="0" smtClean="0"/>
            </a:br>
            <a:r>
              <a:rPr lang="en-US" sz="3600" dirty="0" smtClean="0"/>
              <a:t>EGGER </a:t>
            </a:r>
            <a:endParaRPr lang="en-US" sz="36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67544" y="2859782"/>
            <a:ext cx="6408000" cy="278606"/>
          </a:xfrm>
        </p:spPr>
        <p:txBody>
          <a:bodyPr/>
          <a:lstStyle/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0" kern="1200" dirty="0" smtClean="0">
                <a:ea typeface="+mn-ea"/>
                <a:cs typeface="+mn-cs"/>
              </a:rPr>
              <a:t>Шуя</a:t>
            </a:r>
            <a:r>
              <a:rPr lang="en-US" sz="1400" b="0" kern="1200" dirty="0" smtClean="0">
                <a:ea typeface="+mn-ea"/>
                <a:cs typeface="+mn-cs"/>
              </a:rPr>
              <a:t>,</a:t>
            </a:r>
            <a:r>
              <a:rPr lang="ru-RU" sz="1400" b="0" kern="1200" dirty="0" smtClean="0">
                <a:ea typeface="+mn-ea"/>
                <a:cs typeface="+mn-cs"/>
              </a:rPr>
              <a:t> </a:t>
            </a:r>
            <a:r>
              <a:rPr lang="en-US" sz="1400" b="0" kern="1200" dirty="0" smtClean="0">
                <a:ea typeface="+mn-ea"/>
                <a:cs typeface="+mn-cs"/>
              </a:rPr>
              <a:t>2018 </a:t>
            </a:r>
            <a:r>
              <a:rPr lang="ru-RU" sz="1400" b="0" kern="1200" dirty="0" smtClean="0">
                <a:ea typeface="+mn-ea"/>
                <a:cs typeface="+mn-cs"/>
              </a:rPr>
              <a:t>г.</a:t>
            </a:r>
            <a:endParaRPr lang="en-US" sz="1400" b="0" kern="1200" dirty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59582"/>
            <a:ext cx="4221351" cy="31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2652357"/>
            <a:ext cx="7632848" cy="1483576"/>
          </a:xfrm>
        </p:spPr>
        <p:txBody>
          <a:bodyPr/>
          <a:lstStyle/>
          <a:p>
            <a:r>
              <a:rPr lang="ru-RU" sz="3600" dirty="0" smtClean="0"/>
              <a:t>Ждем Вас!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b="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114955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404040"/>
                </a:solidFill>
              </a:rPr>
              <a:t>Завод </a:t>
            </a:r>
            <a:r>
              <a:rPr lang="en-US" sz="900" dirty="0" smtClean="0">
                <a:solidFill>
                  <a:srgbClr val="404040"/>
                </a:solidFill>
              </a:rPr>
              <a:t>EGGER </a:t>
            </a:r>
            <a:r>
              <a:rPr lang="ru-RU" sz="900" dirty="0" smtClean="0">
                <a:solidFill>
                  <a:srgbClr val="404040"/>
                </a:solidFill>
              </a:rPr>
              <a:t>в г. Шуя</a:t>
            </a:r>
            <a:endParaRPr lang="en-US" sz="900" dirty="0">
              <a:solidFill>
                <a:srgbClr val="40404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11874"/>
            <a:ext cx="4696298" cy="28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</a:t>
            </a:r>
            <a:r>
              <a:rPr lang="en-US" dirty="0" smtClean="0"/>
              <a:t> </a:t>
            </a:r>
            <a:r>
              <a:rPr lang="en-US" dirty="0"/>
              <a:t>EGGER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B861A-FD76-4F4B-998B-B111F6ACC12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Прямоугольник 17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91" y="1514206"/>
            <a:ext cx="4821957" cy="3249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77" y="1564909"/>
            <a:ext cx="3469523" cy="31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2" y="1563638"/>
            <a:ext cx="8745350" cy="3240360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стажировки</a:t>
            </a:r>
            <a:r>
              <a:rPr lang="ro-RO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899593" y="1735594"/>
            <a:ext cx="7704855" cy="3262106"/>
          </a:xfrm>
        </p:spPr>
        <p:txBody>
          <a:bodyPr/>
          <a:lstStyle/>
          <a:p>
            <a:pPr indent="-381000"/>
            <a:r>
              <a:rPr lang="ru-RU" sz="1400" b="1" dirty="0" smtClean="0"/>
              <a:t>На </a:t>
            </a:r>
            <a:r>
              <a:rPr lang="ru-RU" sz="1400" b="1" dirty="0"/>
              <a:t>время прохождения стажировки, отобранные кандидаты будут приняты на работу </a:t>
            </a:r>
            <a:r>
              <a:rPr lang="ru-RU" sz="1400" b="1" dirty="0" smtClean="0"/>
              <a:t>по срочному</a:t>
            </a:r>
            <a:r>
              <a:rPr lang="ru-RU" sz="1400" dirty="0" smtClean="0"/>
              <a:t> </a:t>
            </a:r>
            <a:r>
              <a:rPr lang="ru-RU" sz="1400" b="1" dirty="0"/>
              <a:t>трудовому договору на 2 месяца (июль – август </a:t>
            </a:r>
            <a:r>
              <a:rPr lang="ru-RU" sz="1400" b="1" dirty="0" smtClean="0"/>
              <a:t>2018 </a:t>
            </a:r>
            <a:r>
              <a:rPr lang="ru-RU" sz="1400" b="1" dirty="0"/>
              <a:t>г.) с ежемесячной выплатой заработной платы. На это время за студентами также сохраняется их место учебы.</a:t>
            </a:r>
            <a:endParaRPr lang="en-US" sz="1400" b="1" dirty="0"/>
          </a:p>
          <a:p>
            <a:pPr marL="381000" indent="-381000"/>
            <a:endParaRPr lang="en-US" sz="1400" b="1" dirty="0"/>
          </a:p>
          <a:p>
            <a:r>
              <a:rPr lang="en-GB" sz="1400" b="1" dirty="0"/>
              <a:t>EGGER </a:t>
            </a:r>
            <a:r>
              <a:rPr lang="ru-RU" sz="1400" b="1" dirty="0"/>
              <a:t>предлагает комплексную программу вводного </a:t>
            </a:r>
            <a:r>
              <a:rPr lang="ru-RU" sz="1400" b="1" dirty="0" smtClean="0"/>
              <a:t>обучения.</a:t>
            </a:r>
          </a:p>
          <a:p>
            <a:endParaRPr lang="en-US" sz="1400" b="1" dirty="0"/>
          </a:p>
          <a:p>
            <a:r>
              <a:rPr lang="en-GB" sz="1400" b="1" dirty="0"/>
              <a:t>EGGER </a:t>
            </a:r>
            <a:r>
              <a:rPr lang="ru-RU" sz="1400" b="1" dirty="0"/>
              <a:t>предлагает хорошие</a:t>
            </a:r>
            <a:r>
              <a:rPr lang="en-US" sz="1400" b="1" dirty="0"/>
              <a:t> </a:t>
            </a:r>
            <a:r>
              <a:rPr lang="ru-RU" sz="1400" b="1" dirty="0"/>
              <a:t>комфортные условия труда, современное оборудование и работу в дружном коллективе высококвалифицированных </a:t>
            </a:r>
            <a:r>
              <a:rPr lang="ru-RU" sz="1400" b="1" dirty="0" smtClean="0"/>
              <a:t>специалистов.</a:t>
            </a:r>
          </a:p>
          <a:p>
            <a:endParaRPr lang="ru-RU" sz="1400" b="1" dirty="0"/>
          </a:p>
          <a:p>
            <a:r>
              <a:rPr lang="ru-RU" sz="1400" b="1" dirty="0" smtClean="0"/>
              <a:t>Завод </a:t>
            </a:r>
            <a:r>
              <a:rPr lang="en-GB" sz="1400" b="1" dirty="0"/>
              <a:t>EGGER </a:t>
            </a:r>
            <a:r>
              <a:rPr lang="ru-RU" sz="1400" b="1" dirty="0" smtClean="0"/>
              <a:t>Шуя</a:t>
            </a:r>
            <a:r>
              <a:rPr lang="en-GB" sz="1400" b="1" dirty="0" smtClean="0"/>
              <a:t> </a:t>
            </a:r>
            <a:r>
              <a:rPr lang="ru-RU" sz="1400" b="1" dirty="0"/>
              <a:t>обеспечивает доставку студентов на завод/с завода.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6" name="Прямоугольник 17"/>
          <p:cNvSpPr/>
          <p:nvPr/>
        </p:nvSpPr>
        <p:spPr bwMode="auto">
          <a:xfrm>
            <a:off x="0" y="5032102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sp>
        <p:nvSpPr>
          <p:cNvPr id="7" name="Rechteck 13"/>
          <p:cNvSpPr/>
          <p:nvPr/>
        </p:nvSpPr>
        <p:spPr bwMode="auto">
          <a:xfrm>
            <a:off x="358435" y="1745583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Rechteck 13"/>
          <p:cNvSpPr/>
          <p:nvPr/>
        </p:nvSpPr>
        <p:spPr bwMode="auto">
          <a:xfrm>
            <a:off x="358435" y="2806945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58435" y="3223520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hteck 13"/>
          <p:cNvSpPr/>
          <p:nvPr/>
        </p:nvSpPr>
        <p:spPr bwMode="auto">
          <a:xfrm>
            <a:off x="358435" y="3857811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4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6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2" y="1563638"/>
            <a:ext cx="8745350" cy="3240360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921990"/>
            <a:ext cx="7916862" cy="353616"/>
          </a:xfrm>
        </p:spPr>
        <p:txBody>
          <a:bodyPr/>
          <a:lstStyle/>
          <a:p>
            <a:r>
              <a:rPr lang="ru-RU" dirty="0"/>
              <a:t>Обязательства со стороны участников стажировки</a:t>
            </a:r>
            <a:endParaRPr lang="ro-RO" dirty="0"/>
          </a:p>
        </p:txBody>
      </p:sp>
      <p:sp>
        <p:nvSpPr>
          <p:cNvPr id="7" name="Rechteck 6"/>
          <p:cNvSpPr/>
          <p:nvPr/>
        </p:nvSpPr>
        <p:spPr bwMode="auto">
          <a:xfrm>
            <a:off x="377073" y="2454660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8" name="Inhaltsplatzhalter 6"/>
          <p:cNvSpPr txBox="1">
            <a:spLocks/>
          </p:cNvSpPr>
          <p:nvPr/>
        </p:nvSpPr>
        <p:spPr bwMode="gray">
          <a:xfrm>
            <a:off x="851315" y="2421124"/>
            <a:ext cx="7576497" cy="366916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404040"/>
                </a:solidFill>
              </a:rPr>
              <a:t>Соблюдать следующие </a:t>
            </a:r>
            <a:r>
              <a:rPr lang="ru-RU" dirty="0" smtClean="0">
                <a:solidFill>
                  <a:srgbClr val="404040"/>
                </a:solidFill>
              </a:rPr>
              <a:t>правила</a:t>
            </a:r>
            <a:r>
              <a:rPr lang="en-US" dirty="0" smtClean="0">
                <a:solidFill>
                  <a:srgbClr val="404040"/>
                </a:solidFill>
              </a:rPr>
              <a:t>:</a:t>
            </a:r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2" name="Inhaltsplatzhalter 6"/>
          <p:cNvSpPr txBox="1">
            <a:spLocks/>
          </p:cNvSpPr>
          <p:nvPr/>
        </p:nvSpPr>
        <p:spPr bwMode="gray">
          <a:xfrm>
            <a:off x="899592" y="3668447"/>
            <a:ext cx="7528220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63665" y="1789212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1315" y="1703550"/>
            <a:ext cx="7576497" cy="290445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Inhaltsplatzhalter 6"/>
          <p:cNvSpPr txBox="1">
            <a:spLocks/>
          </p:cNvSpPr>
          <p:nvPr/>
        </p:nvSpPr>
        <p:spPr bwMode="gray">
          <a:xfrm>
            <a:off x="851315" y="4089122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344786" y="2860781"/>
            <a:ext cx="8435676" cy="2289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1003715" y="2524443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2" name="Inhaltsplatzhalter 6"/>
          <p:cNvSpPr txBox="1">
            <a:spLocks/>
          </p:cNvSpPr>
          <p:nvPr/>
        </p:nvSpPr>
        <p:spPr bwMode="gray">
          <a:xfrm>
            <a:off x="1003715" y="3006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gray">
          <a:xfrm>
            <a:off x="1003714" y="27648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</p:txBody>
      </p:sp>
      <p:sp>
        <p:nvSpPr>
          <p:cNvPr id="24" name="Inhaltsplatzhalter 6"/>
          <p:cNvSpPr txBox="1">
            <a:spLocks/>
          </p:cNvSpPr>
          <p:nvPr/>
        </p:nvSpPr>
        <p:spPr bwMode="gray">
          <a:xfrm>
            <a:off x="1003713" y="32472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315" y="1487665"/>
            <a:ext cx="77288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o-RO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rgbClr val="404040"/>
                </a:solidFill>
              </a:rPr>
              <a:t>С уважением относиться к рабочей программе и выполнению заданий и мероприятий, разработанных наставниками / кураторами со стороны завода </a:t>
            </a:r>
            <a:r>
              <a:rPr lang="en-US" sz="1400" dirty="0">
                <a:solidFill>
                  <a:srgbClr val="404040"/>
                </a:solidFill>
              </a:rPr>
              <a:t>EGGER</a:t>
            </a:r>
            <a:r>
              <a:rPr lang="ru-RU" sz="1400" dirty="0">
                <a:solidFill>
                  <a:srgbClr val="404040"/>
                </a:solidFill>
              </a:rPr>
              <a:t> </a:t>
            </a:r>
            <a:r>
              <a:rPr lang="ru-RU" sz="1400" dirty="0" smtClean="0">
                <a:solidFill>
                  <a:srgbClr val="404040"/>
                </a:solidFill>
              </a:rPr>
              <a:t>Шуя </a:t>
            </a:r>
            <a:r>
              <a:rPr lang="ru-RU" sz="1400" dirty="0">
                <a:solidFill>
                  <a:srgbClr val="404040"/>
                </a:solidFill>
              </a:rPr>
              <a:t>согласно плану стажировки</a:t>
            </a:r>
            <a:r>
              <a:rPr lang="en-US" sz="1400" dirty="0">
                <a:solidFill>
                  <a:srgbClr val="404040"/>
                </a:solidFill>
              </a:rPr>
              <a:t>.</a:t>
            </a:r>
            <a:r>
              <a:rPr lang="ro-RO" sz="1400" dirty="0">
                <a:solidFill>
                  <a:srgbClr val="404040"/>
                </a:solidFill>
              </a:rPr>
              <a:t> </a:t>
            </a:r>
          </a:p>
          <a:p>
            <a:pPr eaLnBrk="1" hangingPunct="1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1315" y="3034298"/>
            <a:ext cx="7393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</a:rPr>
              <a:t>Правила внутреннего трудового распорядка завода </a:t>
            </a:r>
            <a:r>
              <a:rPr lang="en-GB" sz="1400" dirty="0">
                <a:solidFill>
                  <a:srgbClr val="404040"/>
                </a:solidFill>
              </a:rPr>
              <a:t>EGGER </a:t>
            </a:r>
            <a:r>
              <a:rPr lang="ru-RU" sz="1400" dirty="0" smtClean="0">
                <a:solidFill>
                  <a:srgbClr val="404040"/>
                </a:solidFill>
              </a:rPr>
              <a:t>Шуя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178" y="3417319"/>
            <a:ext cx="614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</a:rPr>
              <a:t>Правила по охране труда и безопасности </a:t>
            </a:r>
            <a:r>
              <a:rPr lang="ru-RU" sz="1400" dirty="0" smtClean="0">
                <a:solidFill>
                  <a:srgbClr val="404040"/>
                </a:solidFill>
              </a:rPr>
              <a:t>жизнедеятельности </a:t>
            </a:r>
            <a:r>
              <a:rPr lang="ru-RU" sz="1400" dirty="0">
                <a:solidFill>
                  <a:srgbClr val="404040"/>
                </a:solidFill>
              </a:rPr>
              <a:t>на заводе </a:t>
            </a:r>
            <a:r>
              <a:rPr lang="en-US" sz="1400" dirty="0">
                <a:solidFill>
                  <a:srgbClr val="404040"/>
                </a:solidFill>
              </a:rPr>
              <a:t>EGGER </a:t>
            </a:r>
            <a:r>
              <a:rPr lang="ru-RU" sz="1400" dirty="0" smtClean="0">
                <a:solidFill>
                  <a:srgbClr val="404040"/>
                </a:solidFill>
              </a:rPr>
              <a:t>Шуя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2397" y="3937945"/>
            <a:ext cx="743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</a:rPr>
              <a:t>Не разглашать любую информацию, полученную на заводе</a:t>
            </a:r>
            <a:r>
              <a:rPr lang="en-GB" sz="1400" dirty="0">
                <a:solidFill>
                  <a:srgbClr val="404040"/>
                </a:solidFill>
              </a:rPr>
              <a:t> EGGER </a:t>
            </a:r>
            <a:r>
              <a:rPr lang="ru-RU" sz="1400" dirty="0" smtClean="0">
                <a:solidFill>
                  <a:srgbClr val="404040"/>
                </a:solidFill>
              </a:rPr>
              <a:t>Шуя </a:t>
            </a:r>
            <a:r>
              <a:rPr lang="ru-RU" sz="1400" dirty="0">
                <a:solidFill>
                  <a:srgbClr val="404040"/>
                </a:solidFill>
              </a:rPr>
              <a:t>во время прохождения стажировки, носящую конфиденциальный характер</a:t>
            </a:r>
            <a:endParaRPr lang="en-US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2" y="1563638"/>
            <a:ext cx="8745350" cy="3240360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921990"/>
            <a:ext cx="7916862" cy="353616"/>
          </a:xfrm>
        </p:spPr>
        <p:txBody>
          <a:bodyPr/>
          <a:lstStyle/>
          <a:p>
            <a:r>
              <a:rPr lang="ru-RU" dirty="0"/>
              <a:t>Обязательства со стороны завода </a:t>
            </a:r>
            <a:r>
              <a:rPr lang="en-US" dirty="0"/>
              <a:t>EGGER </a:t>
            </a:r>
            <a:r>
              <a:rPr lang="ru-RU" dirty="0" smtClean="0"/>
              <a:t>Шуя</a:t>
            </a:r>
            <a:endParaRPr lang="ro-RO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398595" y="1577836"/>
            <a:ext cx="270000" cy="283821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1315" y="1316024"/>
            <a:ext cx="7576497" cy="52844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1400" dirty="0" smtClean="0"/>
          </a:p>
          <a:p>
            <a:endParaRPr lang="ro-RO" sz="1400" dirty="0" smtClean="0"/>
          </a:p>
          <a:p>
            <a:endParaRPr lang="ro-RO" sz="1400" dirty="0" smtClean="0"/>
          </a:p>
          <a:p>
            <a:endParaRPr lang="ro-RO" sz="1400" dirty="0"/>
          </a:p>
          <a:p>
            <a:endParaRPr lang="ro-RO" sz="1400" dirty="0" smtClean="0"/>
          </a:p>
          <a:p>
            <a:endParaRPr lang="ro-RO" sz="1400" dirty="0"/>
          </a:p>
          <a:p>
            <a:endParaRPr lang="ro-RO" sz="1400" dirty="0" smtClean="0"/>
          </a:p>
          <a:p>
            <a:endParaRPr lang="ro-RO" sz="1400" dirty="0" smtClean="0"/>
          </a:p>
          <a:p>
            <a:r>
              <a:rPr lang="ru-RU" sz="1400" dirty="0">
                <a:solidFill>
                  <a:srgbClr val="404040"/>
                </a:solidFill>
              </a:rPr>
              <a:t>Закрепление за студентами наставников/ кураторов на время прохождения </a:t>
            </a:r>
            <a:r>
              <a:rPr lang="ru-RU" sz="1400" dirty="0" smtClean="0">
                <a:solidFill>
                  <a:srgbClr val="404040"/>
                </a:solidFill>
              </a:rPr>
              <a:t>стажировки</a:t>
            </a:r>
          </a:p>
          <a:p>
            <a:r>
              <a:rPr lang="ro-RO" sz="1400" dirty="0" smtClean="0">
                <a:solidFill>
                  <a:srgbClr val="40404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404040"/>
                </a:solidFill>
              </a:rPr>
              <a:t>Водный </a:t>
            </a:r>
            <a:r>
              <a:rPr lang="ru-RU" sz="1400" dirty="0">
                <a:solidFill>
                  <a:srgbClr val="404040"/>
                </a:solidFill>
              </a:rPr>
              <a:t>инструктаж  по охране труда и безопасности жизнедеятельности согласно Трудового Кодекса Российской </a:t>
            </a:r>
            <a:r>
              <a:rPr lang="ru-RU" sz="1400" dirty="0" smtClean="0">
                <a:solidFill>
                  <a:srgbClr val="404040"/>
                </a:solidFill>
              </a:rPr>
              <a:t>Федерации</a:t>
            </a:r>
          </a:p>
          <a:p>
            <a:endParaRPr lang="ro-RO" sz="1400" dirty="0" smtClean="0">
              <a:solidFill>
                <a:srgbClr val="404040"/>
              </a:solidFill>
            </a:endParaRPr>
          </a:p>
          <a:p>
            <a:r>
              <a:rPr lang="ru-RU" sz="1400" dirty="0" smtClean="0">
                <a:solidFill>
                  <a:srgbClr val="404040"/>
                </a:solidFill>
              </a:rPr>
              <a:t>Разработка </a:t>
            </a:r>
            <a:r>
              <a:rPr lang="ru-RU" sz="1400" dirty="0">
                <a:solidFill>
                  <a:srgbClr val="404040"/>
                </a:solidFill>
              </a:rPr>
              <a:t>оптимальных программ для получения студентами профессиональных знаний и умений, необходимых для работы на заводе </a:t>
            </a:r>
            <a:r>
              <a:rPr lang="en-US" sz="1400" dirty="0">
                <a:solidFill>
                  <a:srgbClr val="404040"/>
                </a:solidFill>
              </a:rPr>
              <a:t>EGGER </a:t>
            </a:r>
            <a:r>
              <a:rPr lang="ru-RU" sz="1400" dirty="0" smtClean="0">
                <a:solidFill>
                  <a:srgbClr val="404040"/>
                </a:solidFill>
              </a:rPr>
              <a:t>Шуя</a:t>
            </a:r>
            <a:endParaRPr lang="ro-RO" sz="1400" dirty="0">
              <a:solidFill>
                <a:srgbClr val="404040"/>
              </a:solidFill>
            </a:endParaRPr>
          </a:p>
          <a:p>
            <a:endParaRPr lang="ro-RO" sz="1400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1003715" y="2232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>
              <a:solidFill>
                <a:srgbClr val="E31937"/>
              </a:solidFill>
            </a:endParaRPr>
          </a:p>
        </p:txBody>
      </p:sp>
      <p:sp>
        <p:nvSpPr>
          <p:cNvPr id="22" name="Inhaltsplatzhalter 6"/>
          <p:cNvSpPr txBox="1">
            <a:spLocks/>
          </p:cNvSpPr>
          <p:nvPr/>
        </p:nvSpPr>
        <p:spPr bwMode="gray">
          <a:xfrm>
            <a:off x="1003715" y="2808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gray">
          <a:xfrm>
            <a:off x="990247" y="2413342"/>
            <a:ext cx="7561785" cy="686894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tabLst>
                <a:tab pos="0" algn="l"/>
              </a:tabLst>
            </a:pPr>
            <a:endParaRPr lang="ro-RO" sz="1400" dirty="0" smtClean="0"/>
          </a:p>
        </p:txBody>
      </p:sp>
      <p:sp>
        <p:nvSpPr>
          <p:cNvPr id="24" name="Inhaltsplatzhalter 6"/>
          <p:cNvSpPr txBox="1">
            <a:spLocks/>
          </p:cNvSpPr>
          <p:nvPr/>
        </p:nvSpPr>
        <p:spPr bwMode="gray">
          <a:xfrm>
            <a:off x="851315" y="3218770"/>
            <a:ext cx="7728895" cy="239121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1400" dirty="0" smtClean="0"/>
          </a:p>
          <a:p>
            <a:endParaRPr lang="ro-RO" sz="1400" dirty="0" smtClean="0"/>
          </a:p>
        </p:txBody>
      </p:sp>
      <p:sp>
        <p:nvSpPr>
          <p:cNvPr id="25" name="Inhaltsplatzhalter 6"/>
          <p:cNvSpPr txBox="1">
            <a:spLocks/>
          </p:cNvSpPr>
          <p:nvPr/>
        </p:nvSpPr>
        <p:spPr bwMode="gray">
          <a:xfrm>
            <a:off x="1003713" y="3384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0" dirty="0">
              <a:solidFill>
                <a:srgbClr val="404040"/>
              </a:solidFill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78226" y="2472695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78226" y="3322891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4299942"/>
          </a:xfrm>
        </p:spPr>
      </p:pic>
    </p:spTree>
    <p:extLst>
      <p:ext uri="{BB962C8B-B14F-4D97-AF65-F5344CB8AC3E}">
        <p14:creationId xmlns:p14="http://schemas.microsoft.com/office/powerpoint/2010/main" val="6115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81" y="915566"/>
            <a:ext cx="8169274" cy="353616"/>
          </a:xfrm>
        </p:spPr>
        <p:txBody>
          <a:bodyPr/>
          <a:lstStyle/>
          <a:p>
            <a:r>
              <a:rPr lang="ru-RU" sz="1800" dirty="0"/>
              <a:t>Вакантные места для прохождения стажировок на заводе  </a:t>
            </a:r>
            <a:r>
              <a:rPr lang="en-US" sz="1800" dirty="0"/>
              <a:t>EGGER </a:t>
            </a:r>
            <a:r>
              <a:rPr lang="ru-RU" sz="1800" dirty="0" smtClean="0"/>
              <a:t>Шуя в</a:t>
            </a:r>
            <a:r>
              <a:rPr lang="en-US" sz="1800" dirty="0" smtClean="0"/>
              <a:t> 2018</a:t>
            </a:r>
            <a:r>
              <a:rPr lang="ru-RU" sz="1800" dirty="0" smtClean="0"/>
              <a:t> г.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1AB66-C487-490E-B61C-5D5F5B349D3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117614"/>
              </p:ext>
            </p:extLst>
          </p:nvPr>
        </p:nvGraphicFramePr>
        <p:xfrm>
          <a:off x="341151" y="1368700"/>
          <a:ext cx="8456933" cy="3069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5868"/>
                <a:gridCol w="4158233"/>
                <a:gridCol w="2612832"/>
              </a:tblGrid>
              <a:tr h="354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Факультет 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Подразделение</a:t>
                      </a:r>
                      <a:endParaRPr kumimoji="0" lang="en-US" sz="10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Количество вакантных мест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196078">
                <a:tc rowSpan="8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Технический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ДСП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76596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ЛДСП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37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технической поддержки производства (электромастерская)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76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технической поддержки производства (слесарная мастерская)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контроля качества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лесозакупок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14972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технических закупок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81848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0578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Логистический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Склад готовой продукции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80546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планирования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Транспортный отдел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6267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Финансовый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персонала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Бухгалтерия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Секретариат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53245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кредитного контроля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контроллинга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869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Коммерческий отдел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продаж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46601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en-US" sz="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sz="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1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Правила подачи заявки для прохождения стажировки в </a:t>
            </a:r>
            <a:r>
              <a:rPr lang="ru-RU" noProof="1" smtClean="0"/>
              <a:t>201</a:t>
            </a:r>
            <a:r>
              <a:rPr lang="en-US" noProof="1" smtClean="0"/>
              <a:t>8 </a:t>
            </a:r>
            <a:r>
              <a:rPr lang="ru-RU" noProof="1" smtClean="0"/>
              <a:t>году на </a:t>
            </a:r>
            <a:r>
              <a:rPr lang="ru-RU" noProof="1"/>
              <a:t>заводе</a:t>
            </a:r>
            <a:r>
              <a:rPr lang="en-US" noProof="1"/>
              <a:t> EGGER </a:t>
            </a:r>
            <a:r>
              <a:rPr lang="ru-RU" noProof="1" smtClean="0"/>
              <a:t>Шуя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B861A-FD76-4F4B-998B-B111F6ACC12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Прямоугольник 1"/>
          <p:cNvSpPr/>
          <p:nvPr/>
        </p:nvSpPr>
        <p:spPr>
          <a:xfrm>
            <a:off x="817923" y="1657815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 algn="just" eaLnBrk="1" hangingPunct="1"/>
            <a:r>
              <a:rPr lang="ru-RU" sz="1200" noProof="1">
                <a:solidFill>
                  <a:srgbClr val="404040"/>
                </a:solidFill>
              </a:rPr>
              <a:t>Заинтересованные лица могут направить свое </a:t>
            </a:r>
            <a:r>
              <a:rPr lang="ru-RU" sz="1200" noProof="1" smtClean="0">
                <a:solidFill>
                  <a:srgbClr val="404040"/>
                </a:solidFill>
              </a:rPr>
              <a:t>резюме (заявку</a:t>
            </a:r>
            <a:r>
              <a:rPr lang="ru-RU" sz="1200" noProof="1">
                <a:solidFill>
                  <a:srgbClr val="404040"/>
                </a:solidFill>
              </a:rPr>
              <a:t>) не позднее </a:t>
            </a:r>
            <a:r>
              <a:rPr lang="ru-RU" sz="1200" noProof="1" smtClean="0">
                <a:solidFill>
                  <a:srgbClr val="404040"/>
                </a:solidFill>
              </a:rPr>
              <a:t>25</a:t>
            </a:r>
            <a:r>
              <a:rPr lang="en-US" sz="1200" noProof="1" smtClean="0">
                <a:solidFill>
                  <a:srgbClr val="404040"/>
                </a:solidFill>
              </a:rPr>
              <a:t>.05.201</a:t>
            </a:r>
            <a:r>
              <a:rPr lang="ru-RU" sz="1200" noProof="1" smtClean="0">
                <a:solidFill>
                  <a:srgbClr val="404040"/>
                </a:solidFill>
              </a:rPr>
              <a:t>8</a:t>
            </a:r>
            <a:r>
              <a:rPr lang="en-US" sz="1200" noProof="1" smtClean="0">
                <a:solidFill>
                  <a:srgbClr val="404040"/>
                </a:solidFill>
              </a:rPr>
              <a:t> </a:t>
            </a:r>
            <a:r>
              <a:rPr lang="ru-RU" sz="1200" noProof="1">
                <a:solidFill>
                  <a:srgbClr val="404040"/>
                </a:solidFill>
              </a:rPr>
              <a:t>на </a:t>
            </a:r>
            <a:r>
              <a:rPr lang="ru-RU" sz="1200" noProof="1" smtClean="0">
                <a:solidFill>
                  <a:srgbClr val="404040"/>
                </a:solidFill>
              </a:rPr>
              <a:t>адрес </a:t>
            </a:r>
            <a:r>
              <a:rPr lang="ru-RU" sz="1200" noProof="1">
                <a:solidFill>
                  <a:srgbClr val="404040"/>
                </a:solidFill>
              </a:rPr>
              <a:t>электронной почты</a:t>
            </a:r>
            <a:r>
              <a:rPr lang="en-US" sz="1200" noProof="1">
                <a:solidFill>
                  <a:srgbClr val="404040"/>
                </a:solidFill>
              </a:rPr>
              <a:t>: </a:t>
            </a:r>
          </a:p>
          <a:p>
            <a:pPr indent="-381000" eaLnBrk="1" hangingPunct="1">
              <a:buNone/>
            </a:pPr>
            <a:r>
              <a:rPr lang="en-US" sz="1200" noProof="1" smtClean="0">
                <a:solidFill>
                  <a:srgbClr val="404040"/>
                </a:solidFill>
              </a:rPr>
              <a:t>Galina.Kaminskaya</a:t>
            </a:r>
            <a:r>
              <a:rPr lang="en-US" sz="1200" noProof="1" smtClean="0">
                <a:solidFill>
                  <a:srgbClr val="E31937"/>
                </a:solidFill>
              </a:rPr>
              <a:t>@</a:t>
            </a:r>
            <a:r>
              <a:rPr lang="en-US" sz="1200" noProof="1" smtClean="0">
                <a:solidFill>
                  <a:srgbClr val="404040"/>
                </a:solidFill>
              </a:rPr>
              <a:t>egger.com </a:t>
            </a:r>
            <a:endParaRPr lang="en-US" sz="1200" noProof="1">
              <a:solidFill>
                <a:srgbClr val="404040"/>
              </a:solidFill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827584" y="261251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 algn="just" eaLnBrk="1" hangingPunct="1"/>
            <a:r>
              <a:rPr lang="ru-RU" sz="1200" noProof="1">
                <a:solidFill>
                  <a:srgbClr val="404040"/>
                </a:solidFill>
              </a:rPr>
              <a:t>Для получения дополнительной информации и уточнения интересующих вопросов Вы можете связаться со </a:t>
            </a:r>
            <a:r>
              <a:rPr lang="ru-RU" sz="1200" noProof="1" smtClean="0">
                <a:solidFill>
                  <a:srgbClr val="404040"/>
                </a:solidFill>
              </a:rPr>
              <a:t>специалистом </a:t>
            </a:r>
            <a:r>
              <a:rPr lang="ru-RU" sz="1200" noProof="1">
                <a:solidFill>
                  <a:srgbClr val="404040"/>
                </a:solidFill>
              </a:rPr>
              <a:t>отдела персонала завода </a:t>
            </a:r>
            <a:r>
              <a:rPr lang="en-US" sz="1200" noProof="1">
                <a:solidFill>
                  <a:srgbClr val="404040"/>
                </a:solidFill>
              </a:rPr>
              <a:t>EGGER</a:t>
            </a:r>
            <a:r>
              <a:rPr lang="ru-RU" sz="1200" noProof="1">
                <a:solidFill>
                  <a:srgbClr val="404040"/>
                </a:solidFill>
              </a:rPr>
              <a:t> </a:t>
            </a:r>
            <a:r>
              <a:rPr lang="ru-RU" sz="1200" noProof="1" smtClean="0">
                <a:solidFill>
                  <a:srgbClr val="404040"/>
                </a:solidFill>
              </a:rPr>
              <a:t>Шуя</a:t>
            </a:r>
            <a:r>
              <a:rPr lang="en-US" sz="1200" noProof="1" smtClean="0">
                <a:solidFill>
                  <a:srgbClr val="404040"/>
                </a:solidFill>
              </a:rPr>
              <a:t>:</a:t>
            </a:r>
            <a:endParaRPr lang="en-US" sz="1200" noProof="1">
              <a:solidFill>
                <a:srgbClr val="404040"/>
              </a:solidFill>
            </a:endParaRPr>
          </a:p>
          <a:p>
            <a:pPr indent="-381000" algn="just" eaLnBrk="1" hangingPunct="1">
              <a:buNone/>
            </a:pPr>
            <a:r>
              <a:rPr lang="ru-RU" sz="1200" noProof="1" smtClean="0">
                <a:solidFill>
                  <a:srgbClr val="404040"/>
                </a:solidFill>
              </a:rPr>
              <a:t>Галина Каминская: </a:t>
            </a:r>
            <a:r>
              <a:rPr lang="en-US" sz="1200" noProof="1">
                <a:solidFill>
                  <a:srgbClr val="E31937"/>
                </a:solidFill>
              </a:rPr>
              <a:t>T</a:t>
            </a:r>
            <a:r>
              <a:rPr lang="en-US" sz="1200" noProof="1" smtClean="0">
                <a:solidFill>
                  <a:srgbClr val="404040"/>
                </a:solidFill>
              </a:rPr>
              <a:t> +7 </a:t>
            </a:r>
            <a:r>
              <a:rPr lang="ru-RU" sz="1200" noProof="1" smtClean="0">
                <a:solidFill>
                  <a:srgbClr val="404040"/>
                </a:solidFill>
              </a:rPr>
              <a:t>(49351) 39186</a:t>
            </a:r>
            <a:endParaRPr lang="ru-RU" sz="1200" noProof="1">
              <a:solidFill>
                <a:srgbClr val="404040"/>
              </a:solidFill>
            </a:endParaRPr>
          </a:p>
        </p:txBody>
      </p:sp>
      <p:sp>
        <p:nvSpPr>
          <p:cNvPr id="8" name="Прямоугольник 4"/>
          <p:cNvSpPr/>
          <p:nvPr/>
        </p:nvSpPr>
        <p:spPr>
          <a:xfrm>
            <a:off x="827584" y="365694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 algn="just" eaLnBrk="1" hangingPunct="1"/>
            <a:r>
              <a:rPr lang="ru-RU" sz="1200" noProof="1">
                <a:solidFill>
                  <a:srgbClr val="404040"/>
                </a:solidFill>
              </a:rPr>
              <a:t>Интервью будут проходить </a:t>
            </a:r>
            <a:r>
              <a:rPr lang="ru-RU" sz="1200" noProof="1" smtClean="0">
                <a:solidFill>
                  <a:srgbClr val="404040"/>
                </a:solidFill>
              </a:rPr>
              <a:t>13 </a:t>
            </a:r>
            <a:r>
              <a:rPr lang="ru-RU" sz="1200" noProof="1">
                <a:solidFill>
                  <a:srgbClr val="404040"/>
                </a:solidFill>
              </a:rPr>
              <a:t>и </a:t>
            </a:r>
            <a:r>
              <a:rPr lang="ru-RU" sz="1200" noProof="1" smtClean="0">
                <a:solidFill>
                  <a:srgbClr val="404040"/>
                </a:solidFill>
              </a:rPr>
              <a:t>14 </a:t>
            </a:r>
            <a:r>
              <a:rPr lang="ru-RU" sz="1200" noProof="1">
                <a:solidFill>
                  <a:srgbClr val="404040"/>
                </a:solidFill>
              </a:rPr>
              <a:t>июня </a:t>
            </a:r>
            <a:r>
              <a:rPr lang="ru-RU" sz="1200" noProof="1" smtClean="0">
                <a:solidFill>
                  <a:srgbClr val="404040"/>
                </a:solidFill>
              </a:rPr>
              <a:t>2018 </a:t>
            </a:r>
            <a:r>
              <a:rPr lang="ru-RU" sz="1200" noProof="1">
                <a:solidFill>
                  <a:srgbClr val="404040"/>
                </a:solidFill>
              </a:rPr>
              <a:t>года на заводе </a:t>
            </a:r>
            <a:r>
              <a:rPr lang="en-US" sz="1200" noProof="1">
                <a:solidFill>
                  <a:srgbClr val="404040"/>
                </a:solidFill>
              </a:rPr>
              <a:t>EGGER  </a:t>
            </a:r>
            <a:r>
              <a:rPr lang="ru-RU" sz="1200" noProof="1" smtClean="0">
                <a:solidFill>
                  <a:srgbClr val="404040"/>
                </a:solidFill>
              </a:rPr>
              <a:t>Шуя</a:t>
            </a:r>
            <a:r>
              <a:rPr lang="en-US" sz="1200" noProof="1" smtClean="0">
                <a:solidFill>
                  <a:srgbClr val="404040"/>
                </a:solidFill>
              </a:rPr>
              <a:t>. </a:t>
            </a:r>
            <a:r>
              <a:rPr lang="ru-RU" sz="1200" noProof="1">
                <a:solidFill>
                  <a:srgbClr val="404040"/>
                </a:solidFill>
              </a:rPr>
              <a:t>Дополнительная информация по организации (месте и времени) проведения собеседований будет предоставлена заранее. </a:t>
            </a:r>
          </a:p>
        </p:txBody>
      </p:sp>
      <p:sp>
        <p:nvSpPr>
          <p:cNvPr id="9" name="Rechteck 13"/>
          <p:cNvSpPr/>
          <p:nvPr/>
        </p:nvSpPr>
        <p:spPr bwMode="auto">
          <a:xfrm>
            <a:off x="390612" y="1734716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Rechteck 13"/>
          <p:cNvSpPr/>
          <p:nvPr/>
        </p:nvSpPr>
        <p:spPr bwMode="auto">
          <a:xfrm>
            <a:off x="369496" y="2707882"/>
            <a:ext cx="291116" cy="291188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64988" y="3749951"/>
            <a:ext cx="289323" cy="303166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7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13" name="Picture 2" descr="Картинки по запросу apply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r="15589"/>
          <a:stretch/>
        </p:blipFill>
        <p:spPr bwMode="auto">
          <a:xfrm>
            <a:off x="7187244" y="2165647"/>
            <a:ext cx="1004095" cy="12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55552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15_EGGER_Template_en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GGER Templates_16_9_EN" id="{2B24C985-3945-4588-87D8-8F1C0C90E7AD}" vid="{69D3AE06-7587-4AD5-8007-F7A8B166845D}"/>
    </a:ext>
  </a:extLst>
</a:theme>
</file>

<file path=ppt/theme/theme2.xml><?xml version="1.0" encoding="utf-8"?>
<a:theme xmlns:a="http://schemas.openxmlformats.org/drawingml/2006/main" name="EGGER Title, Subtitle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GGER Templates_16_9_EN" id="{2B24C985-3945-4588-87D8-8F1C0C90E7AD}" vid="{A3F5BC41-6D7E-4F31-AC43-968E0C8ECA9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EGGER_16_9_EN</Template>
  <TotalTime>0</TotalTime>
  <Words>411</Words>
  <Application>Microsoft Office PowerPoint</Application>
  <PresentationFormat>Экран (16:9)</PresentationFormat>
  <Paragraphs>104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Times New Roman</vt:lpstr>
      <vt:lpstr>Wingdings</vt:lpstr>
      <vt:lpstr>0815_EGGER_Template_en</vt:lpstr>
      <vt:lpstr>EGGER Title, Subtitle</vt:lpstr>
      <vt:lpstr>Программа стажировок  EGGER </vt:lpstr>
      <vt:lpstr>Об EGGER</vt:lpstr>
      <vt:lpstr>Условия стажировки </vt:lpstr>
      <vt:lpstr>Обязательства со стороны участников стажировки</vt:lpstr>
      <vt:lpstr>Обязательства со стороны завода EGGER Шуя</vt:lpstr>
      <vt:lpstr>Презентация PowerPoint</vt:lpstr>
      <vt:lpstr>Вакантные места для прохождения стажировок на заводе  EGGER Шуя в 2018 г.</vt:lpstr>
      <vt:lpstr>Правила подачи заявки для прохождения стажировки в 2018 году на заводе EGGER Шуя</vt:lpstr>
      <vt:lpstr>Презентация PowerPoint</vt:lpstr>
      <vt:lpstr>Ждем Вас!    </vt:lpstr>
    </vt:vector>
  </TitlesOfParts>
  <Company>FRITZ EGGER GmbH &amp; Co. 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studentilor din  Universitatea Suceava - 2016</dc:title>
  <dc:creator>hharand</dc:creator>
  <cp:lastModifiedBy>Kaminskaya Galina</cp:lastModifiedBy>
  <cp:revision>138</cp:revision>
  <cp:lastPrinted>2016-12-14T14:24:05Z</cp:lastPrinted>
  <dcterms:created xsi:type="dcterms:W3CDTF">2016-04-20T08:28:11Z</dcterms:created>
  <dcterms:modified xsi:type="dcterms:W3CDTF">2018-01-15T06:52:16Z</dcterms:modified>
</cp:coreProperties>
</file>